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62" r:id="rId6"/>
    <p:sldId id="263" r:id="rId7"/>
    <p:sldId id="259" r:id="rId8"/>
    <p:sldId id="260" r:id="rId9"/>
    <p:sldId id="261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 этап методика №1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первый уровень</c:v>
                </c:pt>
                <c:pt idx="1">
                  <c:v>второй уровень</c:v>
                </c:pt>
                <c:pt idx="2">
                  <c:v>третий уровень</c:v>
                </c:pt>
                <c:pt idx="3">
                  <c:v>количество детей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E4-478C-A9F9-B5AD0261BD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констатирующий этап Методика №2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первый уровень</c:v>
                </c:pt>
                <c:pt idx="1">
                  <c:v>второй уровень</c:v>
                </c:pt>
                <c:pt idx="2">
                  <c:v>третий уровень</c:v>
                </c:pt>
                <c:pt idx="3">
                  <c:v>количество детей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</c:v>
                </c:pt>
                <c:pt idx="1">
                  <c:v>0.4</c:v>
                </c:pt>
                <c:pt idx="2">
                  <c:v>0.3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E4-478C-A9F9-B5AD0261BD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констатирующий этап Методика №3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первый уровень</c:v>
                </c:pt>
                <c:pt idx="1">
                  <c:v>второй уровень</c:v>
                </c:pt>
                <c:pt idx="2">
                  <c:v>третий уровень</c:v>
                </c:pt>
                <c:pt idx="3">
                  <c:v>количество детей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0.2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8E4-478C-A9F9-B5AD0261BD2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контрольный этап Методика №1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первый уровень</c:v>
                </c:pt>
                <c:pt idx="1">
                  <c:v>второй уровень</c:v>
                </c:pt>
                <c:pt idx="2">
                  <c:v>третий уровень</c:v>
                </c:pt>
                <c:pt idx="3">
                  <c:v>количество детей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8E4-478C-A9F9-B5AD0261BD2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контрольный этап Методика №2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первый уровень</c:v>
                </c:pt>
                <c:pt idx="1">
                  <c:v>второй уровень</c:v>
                </c:pt>
                <c:pt idx="2">
                  <c:v>третий уровень</c:v>
                </c:pt>
                <c:pt idx="3">
                  <c:v>количество детей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8E4-478C-A9F9-B5AD0261BD2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контрольный этап Методика №3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первый уровень</c:v>
                </c:pt>
                <c:pt idx="1">
                  <c:v>второй уровень</c:v>
                </c:pt>
                <c:pt idx="2">
                  <c:v>третий уровень</c:v>
                </c:pt>
                <c:pt idx="3">
                  <c:v>количество детей</c:v>
                </c:pt>
              </c:strCache>
            </c:strRef>
          </c:cat>
          <c:val>
            <c:numRef>
              <c:f>Лист1!$G$2:$G$5</c:f>
              <c:numCache>
                <c:formatCode>0%</c:formatCode>
                <c:ptCount val="4"/>
                <c:pt idx="0">
                  <c:v>0.7</c:v>
                </c:pt>
                <c:pt idx="1">
                  <c:v>0.3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8E4-478C-A9F9-B5AD0261BD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734264"/>
        <c:axId val="188734656"/>
      </c:lineChart>
      <c:catAx>
        <c:axId val="188734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734656"/>
        <c:crosses val="autoZero"/>
        <c:auto val="1"/>
        <c:lblAlgn val="ctr"/>
        <c:lblOffset val="100"/>
        <c:noMultiLvlLbl val="0"/>
      </c:catAx>
      <c:valAx>
        <c:axId val="188734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7342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30994989262705"/>
          <c:y val="1.7340235785443945E-2"/>
          <c:w val="0.74732623350138838"/>
          <c:h val="0.652246550466635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ситуация №1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беглость</c:v>
                </c:pt>
                <c:pt idx="1">
                  <c:v>оригинальность</c:v>
                </c:pt>
                <c:pt idx="2">
                  <c:v>разработанноть</c:v>
                </c:pt>
                <c:pt idx="3">
                  <c:v>сопротивление замыканию</c:v>
                </c:pt>
                <c:pt idx="4">
                  <c:v>абстрактность названий</c:v>
                </c:pt>
                <c:pt idx="5">
                  <c:v>количество детей и % детей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0.8</c:v>
                </c:pt>
                <c:pt idx="1">
                  <c:v>0.5</c:v>
                </c:pt>
                <c:pt idx="2">
                  <c:v>0.60000000000000042</c:v>
                </c:pt>
                <c:pt idx="3">
                  <c:v>0.60000000000000042</c:v>
                </c:pt>
                <c:pt idx="4">
                  <c:v>0.5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C25-4799-9ABC-8B472D7E6B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ситуация №2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беглость</c:v>
                </c:pt>
                <c:pt idx="1">
                  <c:v>оригинальность</c:v>
                </c:pt>
                <c:pt idx="2">
                  <c:v>разработанноть</c:v>
                </c:pt>
                <c:pt idx="3">
                  <c:v>сопротивление замыканию</c:v>
                </c:pt>
                <c:pt idx="4">
                  <c:v>абстрактность названий</c:v>
                </c:pt>
                <c:pt idx="5">
                  <c:v>количество детей и % детей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0.9</c:v>
                </c:pt>
                <c:pt idx="1">
                  <c:v>0.5</c:v>
                </c:pt>
                <c:pt idx="2">
                  <c:v>0.7000000000000004</c:v>
                </c:pt>
                <c:pt idx="3">
                  <c:v>0.60000000000000042</c:v>
                </c:pt>
                <c:pt idx="4">
                  <c:v>0.60000000000000042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C25-4799-9ABC-8B472D7E6B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ситуация №3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беглость</c:v>
                </c:pt>
                <c:pt idx="1">
                  <c:v>оригинальность</c:v>
                </c:pt>
                <c:pt idx="2">
                  <c:v>разработанноть</c:v>
                </c:pt>
                <c:pt idx="3">
                  <c:v>сопротивление замыканию</c:v>
                </c:pt>
                <c:pt idx="4">
                  <c:v>абстрактность названий</c:v>
                </c:pt>
                <c:pt idx="5">
                  <c:v>количество детей и % детей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0.9</c:v>
                </c:pt>
                <c:pt idx="1">
                  <c:v>0.5</c:v>
                </c:pt>
                <c:pt idx="2">
                  <c:v>0.5</c:v>
                </c:pt>
                <c:pt idx="3">
                  <c:v>0.7000000000000004</c:v>
                </c:pt>
                <c:pt idx="4">
                  <c:v>0.5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C25-4799-9ABC-8B472D7E6B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ситуация№1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беглость</c:v>
                </c:pt>
                <c:pt idx="1">
                  <c:v>оригинальность</c:v>
                </c:pt>
                <c:pt idx="2">
                  <c:v>разработанноть</c:v>
                </c:pt>
                <c:pt idx="3">
                  <c:v>сопротивление замыканию</c:v>
                </c:pt>
                <c:pt idx="4">
                  <c:v>абстрактность названий</c:v>
                </c:pt>
                <c:pt idx="5">
                  <c:v>количество детей и % детей</c:v>
                </c:pt>
              </c:strCache>
            </c:strRef>
          </c:cat>
          <c:val>
            <c:numRef>
              <c:f>Лист1!$E$2:$E$7</c:f>
              <c:numCache>
                <c:formatCode>0%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0.9</c:v>
                </c:pt>
                <c:pt idx="3">
                  <c:v>0.7000000000000004</c:v>
                </c:pt>
                <c:pt idx="4">
                  <c:v>0.8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C25-4799-9ABC-8B472D7E6B0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ситуация№2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беглость</c:v>
                </c:pt>
                <c:pt idx="1">
                  <c:v>оригинальность</c:v>
                </c:pt>
                <c:pt idx="2">
                  <c:v>разработанноть</c:v>
                </c:pt>
                <c:pt idx="3">
                  <c:v>сопротивление замыканию</c:v>
                </c:pt>
                <c:pt idx="4">
                  <c:v>абстрактность названий</c:v>
                </c:pt>
                <c:pt idx="5">
                  <c:v>количество детей и % детей</c:v>
                </c:pt>
              </c:strCache>
            </c:strRef>
          </c:cat>
          <c:val>
            <c:numRef>
              <c:f>Лист1!$F$2:$F$7</c:f>
              <c:numCache>
                <c:formatCode>0%</c:formatCode>
                <c:ptCount val="6"/>
                <c:pt idx="0">
                  <c:v>0.9</c:v>
                </c:pt>
                <c:pt idx="1">
                  <c:v>0.7000000000000004</c:v>
                </c:pt>
                <c:pt idx="2">
                  <c:v>0.8</c:v>
                </c:pt>
                <c:pt idx="3">
                  <c:v>0.60000000000000042</c:v>
                </c:pt>
                <c:pt idx="4">
                  <c:v>0.7000000000000004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C25-4799-9ABC-8B472D7E6B0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ситуация№3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беглость</c:v>
                </c:pt>
                <c:pt idx="1">
                  <c:v>оригинальность</c:v>
                </c:pt>
                <c:pt idx="2">
                  <c:v>разработанноть</c:v>
                </c:pt>
                <c:pt idx="3">
                  <c:v>сопротивление замыканию</c:v>
                </c:pt>
                <c:pt idx="4">
                  <c:v>абстрактность названий</c:v>
                </c:pt>
                <c:pt idx="5">
                  <c:v>количество детей и % детей</c:v>
                </c:pt>
              </c:strCache>
            </c:strRef>
          </c:cat>
          <c:val>
            <c:numRef>
              <c:f>Лист1!$G$2:$G$7</c:f>
              <c:numCache>
                <c:formatCode>0%</c:formatCode>
                <c:ptCount val="6"/>
                <c:pt idx="0">
                  <c:v>0.9</c:v>
                </c:pt>
                <c:pt idx="1">
                  <c:v>0.8</c:v>
                </c:pt>
                <c:pt idx="2">
                  <c:v>0.9</c:v>
                </c:pt>
                <c:pt idx="3">
                  <c:v>0.7000000000000004</c:v>
                </c:pt>
                <c:pt idx="4">
                  <c:v>0.8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C25-4799-9ABC-8B472D7E6B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735832"/>
        <c:axId val="188736224"/>
      </c:lineChart>
      <c:catAx>
        <c:axId val="18873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36224"/>
        <c:crosses val="autoZero"/>
        <c:auto val="1"/>
        <c:lblAlgn val="ctr"/>
        <c:lblOffset val="100"/>
        <c:noMultiLvlLbl val="0"/>
      </c:catAx>
      <c:valAx>
        <c:axId val="18873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35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D50A5-09F0-4C87-B1FA-277B997CD57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C3363D-4FA9-4BFD-943F-2AF07F717F22}">
      <dgm:prSet phldrT="[Текст]" custT="1"/>
      <dgm:spPr/>
      <dgm:t>
        <a:bodyPr/>
        <a:lstStyle/>
        <a:p>
          <a:r>
            <a:rPr lang="ru-RU" sz="2100" dirty="0" smtClean="0"/>
            <a:t>Виды мышления</a:t>
          </a:r>
          <a:endParaRPr lang="ru-RU" sz="2100" dirty="0"/>
        </a:p>
      </dgm:t>
    </dgm:pt>
    <dgm:pt modelId="{566D5917-AA6C-4487-9A5C-C8FF458F2B13}" type="parTrans" cxnId="{A25EDD40-C05E-4E66-BA57-4316C2478853}">
      <dgm:prSet/>
      <dgm:spPr/>
      <dgm:t>
        <a:bodyPr/>
        <a:lstStyle/>
        <a:p>
          <a:endParaRPr lang="ru-RU"/>
        </a:p>
      </dgm:t>
    </dgm:pt>
    <dgm:pt modelId="{C1EF7E5A-D0E9-4BEC-B5C5-B19201ACABF4}" type="sibTrans" cxnId="{A25EDD40-C05E-4E66-BA57-4316C2478853}">
      <dgm:prSet/>
      <dgm:spPr/>
      <dgm:t>
        <a:bodyPr/>
        <a:lstStyle/>
        <a:p>
          <a:endParaRPr lang="ru-RU"/>
        </a:p>
      </dgm:t>
    </dgm:pt>
    <dgm:pt modelId="{9C58D782-63F4-4DE8-BDDC-B6B5F97969C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Виды мышления продолжают развиваться в течение всей жизни и необходимы для выполнения различных видов человеческой деятельности. </a:t>
          </a:r>
          <a:endParaRPr lang="ru-RU" sz="1600" b="1" dirty="0"/>
        </a:p>
      </dgm:t>
    </dgm:pt>
    <dgm:pt modelId="{F943E000-863D-4FAD-96CD-F52820299955}" type="parTrans" cxnId="{F6B51034-CDC2-4B28-8FB9-1D3D0C6D7EC9}">
      <dgm:prSet/>
      <dgm:spPr/>
      <dgm:t>
        <a:bodyPr/>
        <a:lstStyle/>
        <a:p>
          <a:endParaRPr lang="ru-RU"/>
        </a:p>
      </dgm:t>
    </dgm:pt>
    <dgm:pt modelId="{40196C26-57E3-4264-80F4-82CF41395A0F}" type="sibTrans" cxnId="{F6B51034-CDC2-4B28-8FB9-1D3D0C6D7EC9}">
      <dgm:prSet/>
      <dgm:spPr/>
      <dgm:t>
        <a:bodyPr/>
        <a:lstStyle/>
        <a:p>
          <a:endParaRPr lang="ru-RU"/>
        </a:p>
      </dgm:t>
    </dgm:pt>
    <dgm:pt modelId="{96DE78B8-645C-478F-B744-071DF9A56185}">
      <dgm:prSet phldrT="[Текст]"/>
      <dgm:spPr/>
      <dgm:t>
        <a:bodyPr/>
        <a:lstStyle/>
        <a:p>
          <a:r>
            <a:rPr lang="ru-RU" dirty="0" smtClean="0"/>
            <a:t>Виды деятельности</a:t>
          </a:r>
          <a:endParaRPr lang="ru-RU" dirty="0"/>
        </a:p>
      </dgm:t>
    </dgm:pt>
    <dgm:pt modelId="{4A339846-8CD4-42A1-A5B2-BCA1FBDC6929}" type="parTrans" cxnId="{F58357D3-81E3-45C0-84C9-D2F9F6B9057E}">
      <dgm:prSet/>
      <dgm:spPr/>
      <dgm:t>
        <a:bodyPr/>
        <a:lstStyle/>
        <a:p>
          <a:endParaRPr lang="ru-RU"/>
        </a:p>
      </dgm:t>
    </dgm:pt>
    <dgm:pt modelId="{A996639C-DC4A-42DA-B248-71CC8618B5C8}" type="sibTrans" cxnId="{F58357D3-81E3-45C0-84C9-D2F9F6B9057E}">
      <dgm:prSet/>
      <dgm:spPr/>
      <dgm:t>
        <a:bodyPr/>
        <a:lstStyle/>
        <a:p>
          <a:endParaRPr lang="ru-RU"/>
        </a:p>
      </dgm:t>
    </dgm:pt>
    <dgm:pt modelId="{974148F0-0AD7-45BA-87B8-660391BDF87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Виды деятельности детей используются при развитии наглядно-действенного мышления, которое меняется постепенно наглядно-образным</a:t>
          </a:r>
          <a:endParaRPr lang="ru-RU" sz="1600" b="1" dirty="0"/>
        </a:p>
      </dgm:t>
    </dgm:pt>
    <dgm:pt modelId="{90E4A752-2149-43C8-98A1-746CC743EF12}" type="parTrans" cxnId="{18228066-C7CE-4F57-999E-1A8CF4A2A416}">
      <dgm:prSet/>
      <dgm:spPr/>
      <dgm:t>
        <a:bodyPr/>
        <a:lstStyle/>
        <a:p>
          <a:endParaRPr lang="ru-RU"/>
        </a:p>
      </dgm:t>
    </dgm:pt>
    <dgm:pt modelId="{8A46E0C6-BB89-4E76-BA1E-077EAAF0FADC}" type="sibTrans" cxnId="{18228066-C7CE-4F57-999E-1A8CF4A2A416}">
      <dgm:prSet/>
      <dgm:spPr/>
      <dgm:t>
        <a:bodyPr/>
        <a:lstStyle/>
        <a:p>
          <a:endParaRPr lang="ru-RU"/>
        </a:p>
      </dgm:t>
    </dgm:pt>
    <dgm:pt modelId="{6DA53065-A606-4E3E-AEC9-4DEA52B57E87}">
      <dgm:prSet phldrT="[Текст]"/>
      <dgm:spPr/>
      <dgm:t>
        <a:bodyPr/>
        <a:lstStyle/>
        <a:p>
          <a:r>
            <a:rPr lang="ru-RU" dirty="0" smtClean="0"/>
            <a:t>Успешное обучение в школе</a:t>
          </a:r>
          <a:endParaRPr lang="ru-RU" dirty="0"/>
        </a:p>
      </dgm:t>
    </dgm:pt>
    <dgm:pt modelId="{97C64B8F-AB51-4ED6-99E9-4FEEAF7F85CA}" type="parTrans" cxnId="{6FD755D2-E98C-47DC-83C9-FD593E0976C0}">
      <dgm:prSet/>
      <dgm:spPr/>
      <dgm:t>
        <a:bodyPr/>
        <a:lstStyle/>
        <a:p>
          <a:endParaRPr lang="ru-RU"/>
        </a:p>
      </dgm:t>
    </dgm:pt>
    <dgm:pt modelId="{20F97448-5FDE-4183-8F90-BB8EC48D99BF}" type="sibTrans" cxnId="{6FD755D2-E98C-47DC-83C9-FD593E0976C0}">
      <dgm:prSet/>
      <dgm:spPr/>
      <dgm:t>
        <a:bodyPr/>
        <a:lstStyle/>
        <a:p>
          <a:endParaRPr lang="ru-RU"/>
        </a:p>
      </dgm:t>
    </dgm:pt>
    <dgm:pt modelId="{7D136D9E-8AC8-41CD-BE53-9C83DC12799E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На конец дошкольного возраста ребенок овладевает начальными приемами логического мышления, элементами научных понятий, которые очень важны для успешного обучения в школе</a:t>
          </a:r>
          <a:endParaRPr lang="ru-RU" sz="1600" b="1" dirty="0"/>
        </a:p>
      </dgm:t>
    </dgm:pt>
    <dgm:pt modelId="{801D2C1E-C129-4258-AD13-B3131DE23BB4}" type="parTrans" cxnId="{1CD75D4E-4A0F-4690-BF23-A41B215FA14F}">
      <dgm:prSet/>
      <dgm:spPr/>
      <dgm:t>
        <a:bodyPr/>
        <a:lstStyle/>
        <a:p>
          <a:endParaRPr lang="ru-RU"/>
        </a:p>
      </dgm:t>
    </dgm:pt>
    <dgm:pt modelId="{3685C8B3-F855-4032-B2B7-DC55B9EE867B}" type="sibTrans" cxnId="{1CD75D4E-4A0F-4690-BF23-A41B215FA14F}">
      <dgm:prSet/>
      <dgm:spPr/>
      <dgm:t>
        <a:bodyPr/>
        <a:lstStyle/>
        <a:p>
          <a:endParaRPr lang="ru-RU"/>
        </a:p>
      </dgm:t>
    </dgm:pt>
    <dgm:pt modelId="{CE229359-6D0D-4600-AE4A-3BE74449D3B2}" type="pres">
      <dgm:prSet presAssocID="{362D50A5-09F0-4C87-B1FA-277B997CD57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F1F3E4A-80FB-408E-8634-29BD2ABFB56B}" type="pres">
      <dgm:prSet presAssocID="{80C3363D-4FA9-4BFD-943F-2AF07F717F22}" presName="composite" presStyleCnt="0"/>
      <dgm:spPr/>
    </dgm:pt>
    <dgm:pt modelId="{F3143C7A-2ADA-4988-B2DC-06273DDAD38E}" type="pres">
      <dgm:prSet presAssocID="{80C3363D-4FA9-4BFD-943F-2AF07F717F22}" presName="bentUpArrow1" presStyleLbl="alignImgPlace1" presStyleIdx="0" presStyleCnt="2"/>
      <dgm:spPr/>
    </dgm:pt>
    <dgm:pt modelId="{49B54CAC-7E35-4D6F-AAB9-3DA0BD98230E}" type="pres">
      <dgm:prSet presAssocID="{80C3363D-4FA9-4BFD-943F-2AF07F717F2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5F784-3E99-4500-B410-CC541C762025}" type="pres">
      <dgm:prSet presAssocID="{80C3363D-4FA9-4BFD-943F-2AF07F717F22}" presName="ChildText" presStyleLbl="revTx" presStyleIdx="0" presStyleCnt="3" custScaleX="369585" custLinFactX="46005" custLinFactNeighborX="100000" custLinFactNeighborY="-30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03909-B75B-4B50-9DA8-529542279C64}" type="pres">
      <dgm:prSet presAssocID="{C1EF7E5A-D0E9-4BEC-B5C5-B19201ACABF4}" presName="sibTrans" presStyleCnt="0"/>
      <dgm:spPr/>
    </dgm:pt>
    <dgm:pt modelId="{35EDFE87-D697-4CAE-B120-8DC9BA5B095E}" type="pres">
      <dgm:prSet presAssocID="{96DE78B8-645C-478F-B744-071DF9A56185}" presName="composite" presStyleCnt="0"/>
      <dgm:spPr/>
    </dgm:pt>
    <dgm:pt modelId="{758074DD-118D-445D-89F3-5A74E8B4E187}" type="pres">
      <dgm:prSet presAssocID="{96DE78B8-645C-478F-B744-071DF9A56185}" presName="bentUpArrow1" presStyleLbl="alignImgPlace1" presStyleIdx="1" presStyleCnt="2" custLinFactNeighborX="-66068" custLinFactNeighborY="-8791"/>
      <dgm:spPr/>
    </dgm:pt>
    <dgm:pt modelId="{458B2E5C-5726-4FE3-91F0-A0AD57DC1FAA}" type="pres">
      <dgm:prSet presAssocID="{96DE78B8-645C-478F-B744-071DF9A56185}" presName="ParentText" presStyleLbl="node1" presStyleIdx="1" presStyleCnt="3" custLinFactNeighborX="-46422" custLinFactNeighborY="-66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608C7-B8A0-4B2E-A93A-72A111CFE6BC}" type="pres">
      <dgm:prSet presAssocID="{96DE78B8-645C-478F-B744-071DF9A56185}" presName="ChildText" presStyleLbl="revTx" presStyleIdx="1" presStyleCnt="3" custScaleX="398799" custScaleY="96469" custLinFactNeighborX="88579" custLinFactNeighborY="-9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A8A90-7700-44E5-9140-B420B68F7859}" type="pres">
      <dgm:prSet presAssocID="{A996639C-DC4A-42DA-B248-71CC8618B5C8}" presName="sibTrans" presStyleCnt="0"/>
      <dgm:spPr/>
    </dgm:pt>
    <dgm:pt modelId="{2354C4F3-A0B2-419E-8878-5A91C8963E8A}" type="pres">
      <dgm:prSet presAssocID="{6DA53065-A606-4E3E-AEC9-4DEA52B57E87}" presName="composite" presStyleCnt="0"/>
      <dgm:spPr/>
    </dgm:pt>
    <dgm:pt modelId="{96FB82C3-17FE-4825-B415-366CFEA8AE5D}" type="pres">
      <dgm:prSet presAssocID="{6DA53065-A606-4E3E-AEC9-4DEA52B57E87}" presName="ParentText" presStyleLbl="node1" presStyleIdx="2" presStyleCnt="3" custLinFactNeighborX="-93424" custLinFactNeighborY="-9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187F1-3F20-4430-9B9F-0B25159CD0E5}" type="pres">
      <dgm:prSet presAssocID="{6DA53065-A606-4E3E-AEC9-4DEA52B57E87}" presName="FinalChildText" presStyleLbl="revTx" presStyleIdx="2" presStyleCnt="3" custScaleX="343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795F8-3184-4B6E-891E-14E602A2612C}" type="presOf" srcId="{6DA53065-A606-4E3E-AEC9-4DEA52B57E87}" destId="{96FB82C3-17FE-4825-B415-366CFEA8AE5D}" srcOrd="0" destOrd="0" presId="urn:microsoft.com/office/officeart/2005/8/layout/StepDownProcess"/>
    <dgm:cxn modelId="{18228066-C7CE-4F57-999E-1A8CF4A2A416}" srcId="{96DE78B8-645C-478F-B744-071DF9A56185}" destId="{974148F0-0AD7-45BA-87B8-660391BDF87D}" srcOrd="0" destOrd="0" parTransId="{90E4A752-2149-43C8-98A1-746CC743EF12}" sibTransId="{8A46E0C6-BB89-4E76-BA1E-077EAAF0FADC}"/>
    <dgm:cxn modelId="{ABE6EC6D-0E07-4AB2-8FE5-023D671E00CD}" type="presOf" srcId="{9C58D782-63F4-4DE8-BDDC-B6B5F97969CD}" destId="{C825F784-3E99-4500-B410-CC541C762025}" srcOrd="0" destOrd="0" presId="urn:microsoft.com/office/officeart/2005/8/layout/StepDownProcess"/>
    <dgm:cxn modelId="{1CD75D4E-4A0F-4690-BF23-A41B215FA14F}" srcId="{6DA53065-A606-4E3E-AEC9-4DEA52B57E87}" destId="{7D136D9E-8AC8-41CD-BE53-9C83DC12799E}" srcOrd="0" destOrd="0" parTransId="{801D2C1E-C129-4258-AD13-B3131DE23BB4}" sibTransId="{3685C8B3-F855-4032-B2B7-DC55B9EE867B}"/>
    <dgm:cxn modelId="{6FD755D2-E98C-47DC-83C9-FD593E0976C0}" srcId="{362D50A5-09F0-4C87-B1FA-277B997CD573}" destId="{6DA53065-A606-4E3E-AEC9-4DEA52B57E87}" srcOrd="2" destOrd="0" parTransId="{97C64B8F-AB51-4ED6-99E9-4FEEAF7F85CA}" sibTransId="{20F97448-5FDE-4183-8F90-BB8EC48D99BF}"/>
    <dgm:cxn modelId="{F58357D3-81E3-45C0-84C9-D2F9F6B9057E}" srcId="{362D50A5-09F0-4C87-B1FA-277B997CD573}" destId="{96DE78B8-645C-478F-B744-071DF9A56185}" srcOrd="1" destOrd="0" parTransId="{4A339846-8CD4-42A1-A5B2-BCA1FBDC6929}" sibTransId="{A996639C-DC4A-42DA-B248-71CC8618B5C8}"/>
    <dgm:cxn modelId="{D9AA68D3-52CE-4F75-A02F-27BED6BB5159}" type="presOf" srcId="{80C3363D-4FA9-4BFD-943F-2AF07F717F22}" destId="{49B54CAC-7E35-4D6F-AAB9-3DA0BD98230E}" srcOrd="0" destOrd="0" presId="urn:microsoft.com/office/officeart/2005/8/layout/StepDownProcess"/>
    <dgm:cxn modelId="{F6B51034-CDC2-4B28-8FB9-1D3D0C6D7EC9}" srcId="{80C3363D-4FA9-4BFD-943F-2AF07F717F22}" destId="{9C58D782-63F4-4DE8-BDDC-B6B5F97969CD}" srcOrd="0" destOrd="0" parTransId="{F943E000-863D-4FAD-96CD-F52820299955}" sibTransId="{40196C26-57E3-4264-80F4-82CF41395A0F}"/>
    <dgm:cxn modelId="{2B66D6DD-5E1A-4FF0-942D-2513EAAA1476}" type="presOf" srcId="{96DE78B8-645C-478F-B744-071DF9A56185}" destId="{458B2E5C-5726-4FE3-91F0-A0AD57DC1FAA}" srcOrd="0" destOrd="0" presId="urn:microsoft.com/office/officeart/2005/8/layout/StepDownProcess"/>
    <dgm:cxn modelId="{E68D392B-635B-4669-B36E-259C43C3BDD1}" type="presOf" srcId="{362D50A5-09F0-4C87-B1FA-277B997CD573}" destId="{CE229359-6D0D-4600-AE4A-3BE74449D3B2}" srcOrd="0" destOrd="0" presId="urn:microsoft.com/office/officeart/2005/8/layout/StepDownProcess"/>
    <dgm:cxn modelId="{A25EDD40-C05E-4E66-BA57-4316C2478853}" srcId="{362D50A5-09F0-4C87-B1FA-277B997CD573}" destId="{80C3363D-4FA9-4BFD-943F-2AF07F717F22}" srcOrd="0" destOrd="0" parTransId="{566D5917-AA6C-4487-9A5C-C8FF458F2B13}" sibTransId="{C1EF7E5A-D0E9-4BEC-B5C5-B19201ACABF4}"/>
    <dgm:cxn modelId="{B946FE44-F853-455D-9FB0-59C0AA42DB57}" type="presOf" srcId="{974148F0-0AD7-45BA-87B8-660391BDF87D}" destId="{1F8608C7-B8A0-4B2E-A93A-72A111CFE6BC}" srcOrd="0" destOrd="0" presId="urn:microsoft.com/office/officeart/2005/8/layout/StepDownProcess"/>
    <dgm:cxn modelId="{C4E39408-2B3F-4076-811A-E663FAA82809}" type="presOf" srcId="{7D136D9E-8AC8-41CD-BE53-9C83DC12799E}" destId="{631187F1-3F20-4430-9B9F-0B25159CD0E5}" srcOrd="0" destOrd="0" presId="urn:microsoft.com/office/officeart/2005/8/layout/StepDownProcess"/>
    <dgm:cxn modelId="{CCC999CE-63D4-4753-B675-47F1D192C33F}" type="presParOf" srcId="{CE229359-6D0D-4600-AE4A-3BE74449D3B2}" destId="{7F1F3E4A-80FB-408E-8634-29BD2ABFB56B}" srcOrd="0" destOrd="0" presId="urn:microsoft.com/office/officeart/2005/8/layout/StepDownProcess"/>
    <dgm:cxn modelId="{5CF32A29-D195-4B77-BA17-3760B3E2C7C9}" type="presParOf" srcId="{7F1F3E4A-80FB-408E-8634-29BD2ABFB56B}" destId="{F3143C7A-2ADA-4988-B2DC-06273DDAD38E}" srcOrd="0" destOrd="0" presId="urn:microsoft.com/office/officeart/2005/8/layout/StepDownProcess"/>
    <dgm:cxn modelId="{9EDB436B-066A-41C1-A0A4-EA4A8F4E5B4B}" type="presParOf" srcId="{7F1F3E4A-80FB-408E-8634-29BD2ABFB56B}" destId="{49B54CAC-7E35-4D6F-AAB9-3DA0BD98230E}" srcOrd="1" destOrd="0" presId="urn:microsoft.com/office/officeart/2005/8/layout/StepDownProcess"/>
    <dgm:cxn modelId="{BA299052-7C0F-4FB3-9E4E-B0A93FB151E9}" type="presParOf" srcId="{7F1F3E4A-80FB-408E-8634-29BD2ABFB56B}" destId="{C825F784-3E99-4500-B410-CC541C762025}" srcOrd="2" destOrd="0" presId="urn:microsoft.com/office/officeart/2005/8/layout/StepDownProcess"/>
    <dgm:cxn modelId="{90E5B513-A8AB-47F6-B933-75A935819DC5}" type="presParOf" srcId="{CE229359-6D0D-4600-AE4A-3BE74449D3B2}" destId="{C2003909-B75B-4B50-9DA8-529542279C64}" srcOrd="1" destOrd="0" presId="urn:microsoft.com/office/officeart/2005/8/layout/StepDownProcess"/>
    <dgm:cxn modelId="{D1703CED-7744-42B9-833F-E77626884BA7}" type="presParOf" srcId="{CE229359-6D0D-4600-AE4A-3BE74449D3B2}" destId="{35EDFE87-D697-4CAE-B120-8DC9BA5B095E}" srcOrd="2" destOrd="0" presId="urn:microsoft.com/office/officeart/2005/8/layout/StepDownProcess"/>
    <dgm:cxn modelId="{95C46044-7227-427D-B64F-2958C0753BBC}" type="presParOf" srcId="{35EDFE87-D697-4CAE-B120-8DC9BA5B095E}" destId="{758074DD-118D-445D-89F3-5A74E8B4E187}" srcOrd="0" destOrd="0" presId="urn:microsoft.com/office/officeart/2005/8/layout/StepDownProcess"/>
    <dgm:cxn modelId="{37E35554-0603-418B-A5FD-980B6326E2EB}" type="presParOf" srcId="{35EDFE87-D697-4CAE-B120-8DC9BA5B095E}" destId="{458B2E5C-5726-4FE3-91F0-A0AD57DC1FAA}" srcOrd="1" destOrd="0" presId="urn:microsoft.com/office/officeart/2005/8/layout/StepDownProcess"/>
    <dgm:cxn modelId="{CB169A55-CD17-4F17-BAD2-749E99D6CBAD}" type="presParOf" srcId="{35EDFE87-D697-4CAE-B120-8DC9BA5B095E}" destId="{1F8608C7-B8A0-4B2E-A93A-72A111CFE6BC}" srcOrd="2" destOrd="0" presId="urn:microsoft.com/office/officeart/2005/8/layout/StepDownProcess"/>
    <dgm:cxn modelId="{BAEB901B-5811-44A0-8FE9-679D5D723200}" type="presParOf" srcId="{CE229359-6D0D-4600-AE4A-3BE74449D3B2}" destId="{11FA8A90-7700-44E5-9140-B420B68F7859}" srcOrd="3" destOrd="0" presId="urn:microsoft.com/office/officeart/2005/8/layout/StepDownProcess"/>
    <dgm:cxn modelId="{28E542B4-9553-482A-8C7E-129328D5D1CC}" type="presParOf" srcId="{CE229359-6D0D-4600-AE4A-3BE74449D3B2}" destId="{2354C4F3-A0B2-419E-8878-5A91C8963E8A}" srcOrd="4" destOrd="0" presId="urn:microsoft.com/office/officeart/2005/8/layout/StepDownProcess"/>
    <dgm:cxn modelId="{64CFAC96-593C-4AB8-BD87-1994CD236A57}" type="presParOf" srcId="{2354C4F3-A0B2-419E-8878-5A91C8963E8A}" destId="{96FB82C3-17FE-4825-B415-366CFEA8AE5D}" srcOrd="0" destOrd="0" presId="urn:microsoft.com/office/officeart/2005/8/layout/StepDownProcess"/>
    <dgm:cxn modelId="{1820E199-BF2C-466C-9B81-F5CE20D903DB}" type="presParOf" srcId="{2354C4F3-A0B2-419E-8878-5A91C8963E8A}" destId="{631187F1-3F20-4430-9B9F-0B25159CD0E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4ED219-4555-4998-B723-4B8E32AA1182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1AB8D-2D2B-4C18-9AEC-ACE44A16F2B2}">
      <dgm:prSet phldrT="[Текст]" custT="1"/>
      <dgm:spPr/>
      <dgm:t>
        <a:bodyPr/>
        <a:lstStyle/>
        <a:p>
          <a:r>
            <a:rPr lang="ru-RU" sz="1800" dirty="0" smtClean="0"/>
            <a:t>Адекватность возрасту детей </a:t>
          </a:r>
          <a:endParaRPr lang="ru-RU" sz="1800" dirty="0"/>
        </a:p>
      </dgm:t>
    </dgm:pt>
    <dgm:pt modelId="{513B0272-E358-4515-BECA-8CAE8D611BD6}" type="parTrans" cxnId="{BABAF673-D413-4A7F-8A68-EE41BADA39AD}">
      <dgm:prSet/>
      <dgm:spPr/>
      <dgm:t>
        <a:bodyPr/>
        <a:lstStyle/>
        <a:p>
          <a:endParaRPr lang="ru-RU"/>
        </a:p>
      </dgm:t>
    </dgm:pt>
    <dgm:pt modelId="{3C8BA6F4-62F5-4EAB-9817-B1C648588180}" type="sibTrans" cxnId="{BABAF673-D413-4A7F-8A68-EE41BADA39AD}">
      <dgm:prSet/>
      <dgm:spPr/>
      <dgm:t>
        <a:bodyPr/>
        <a:lstStyle/>
        <a:p>
          <a:endParaRPr lang="ru-RU"/>
        </a:p>
      </dgm:t>
    </dgm:pt>
    <dgm:pt modelId="{CCFCF502-627E-4FF3-81F0-EA8060EE47A0}">
      <dgm:prSet phldrT="[Текст]" custT="1"/>
      <dgm:spPr/>
      <dgm:t>
        <a:bodyPr/>
        <a:lstStyle/>
        <a:p>
          <a:r>
            <a:rPr lang="ru-RU" sz="1800" dirty="0" smtClean="0"/>
            <a:t>Динамичность, вариативность, разнообразность</a:t>
          </a:r>
          <a:endParaRPr lang="ru-RU" sz="1800" dirty="0"/>
        </a:p>
      </dgm:t>
    </dgm:pt>
    <dgm:pt modelId="{8ED76A87-5CE7-4204-A592-229875455139}" type="parTrans" cxnId="{596505A1-1486-49B3-A800-E6A7A6436ED0}">
      <dgm:prSet/>
      <dgm:spPr/>
      <dgm:t>
        <a:bodyPr/>
        <a:lstStyle/>
        <a:p>
          <a:endParaRPr lang="ru-RU"/>
        </a:p>
      </dgm:t>
    </dgm:pt>
    <dgm:pt modelId="{FB9591E1-A914-44E0-90DC-7A5C6EFB0C39}" type="sibTrans" cxnId="{596505A1-1486-49B3-A800-E6A7A6436ED0}">
      <dgm:prSet/>
      <dgm:spPr/>
      <dgm:t>
        <a:bodyPr/>
        <a:lstStyle/>
        <a:p>
          <a:endParaRPr lang="ru-RU"/>
        </a:p>
      </dgm:t>
    </dgm:pt>
    <dgm:pt modelId="{18EF0EAB-7A10-4868-9790-6AE455F33FD6}">
      <dgm:prSet phldrT="[Текст]"/>
      <dgm:spPr/>
      <dgm:t>
        <a:bodyPr/>
        <a:lstStyle/>
        <a:p>
          <a:r>
            <a:rPr lang="ru-RU" dirty="0" smtClean="0"/>
            <a:t>Ориентировочная познавательность деятельности</a:t>
          </a:r>
          <a:endParaRPr lang="ru-RU" dirty="0"/>
        </a:p>
      </dgm:t>
    </dgm:pt>
    <dgm:pt modelId="{2DE797DF-2954-40E0-81A9-EAB4E5BBBE04}" type="parTrans" cxnId="{0FE02A0C-76B6-491A-AB57-6029EA85374F}">
      <dgm:prSet/>
      <dgm:spPr/>
      <dgm:t>
        <a:bodyPr/>
        <a:lstStyle/>
        <a:p>
          <a:endParaRPr lang="ru-RU"/>
        </a:p>
      </dgm:t>
    </dgm:pt>
    <dgm:pt modelId="{8F43A742-5CF4-4195-A2CB-ECD07ACB8870}" type="sibTrans" cxnId="{0FE02A0C-76B6-491A-AB57-6029EA85374F}">
      <dgm:prSet/>
      <dgm:spPr/>
      <dgm:t>
        <a:bodyPr/>
        <a:lstStyle/>
        <a:p>
          <a:endParaRPr lang="ru-RU"/>
        </a:p>
      </dgm:t>
    </dgm:pt>
    <dgm:pt modelId="{18699BAC-2462-478A-AE36-4AFE186F2E7F}">
      <dgm:prSet phldrT="[Текст]" custT="1"/>
      <dgm:spPr/>
      <dgm:t>
        <a:bodyPr/>
        <a:lstStyle/>
        <a:p>
          <a:r>
            <a:rPr lang="ru-RU" sz="1800" dirty="0" smtClean="0"/>
            <a:t>Эстетичность и качественность игровых предметов</a:t>
          </a:r>
          <a:endParaRPr lang="ru-RU" sz="1800" dirty="0"/>
        </a:p>
      </dgm:t>
    </dgm:pt>
    <dgm:pt modelId="{F0A6C7CE-099E-4E70-A3A7-9AA1962A29FD}" type="parTrans" cxnId="{A75FE42F-3E74-4201-9132-9AD2ABEC5D14}">
      <dgm:prSet/>
      <dgm:spPr/>
      <dgm:t>
        <a:bodyPr/>
        <a:lstStyle/>
        <a:p>
          <a:endParaRPr lang="ru-RU"/>
        </a:p>
      </dgm:t>
    </dgm:pt>
    <dgm:pt modelId="{8017456A-2B09-4764-A8CA-86914068B6F8}" type="sibTrans" cxnId="{A75FE42F-3E74-4201-9132-9AD2ABEC5D14}">
      <dgm:prSet/>
      <dgm:spPr/>
      <dgm:t>
        <a:bodyPr/>
        <a:lstStyle/>
        <a:p>
          <a:endParaRPr lang="ru-RU"/>
        </a:p>
      </dgm:t>
    </dgm:pt>
    <dgm:pt modelId="{A3BC1AF7-96B0-4917-BE44-7B598AB2D9E0}">
      <dgm:prSet phldrT="[Текст]" custT="1"/>
      <dgm:spPr/>
      <dgm:t>
        <a:bodyPr/>
        <a:lstStyle/>
        <a:p>
          <a:r>
            <a:rPr lang="ru-RU" sz="1800" dirty="0" smtClean="0"/>
            <a:t>Включенность национальных и этнокультурных особенностей</a:t>
          </a:r>
          <a:endParaRPr lang="ru-RU" sz="1800" dirty="0"/>
        </a:p>
      </dgm:t>
    </dgm:pt>
    <dgm:pt modelId="{D63276E4-3510-4AD4-95DC-32C4C82ED5D6}" type="parTrans" cxnId="{67812629-BE0E-4E9D-AA48-696262F0328C}">
      <dgm:prSet/>
      <dgm:spPr/>
      <dgm:t>
        <a:bodyPr/>
        <a:lstStyle/>
        <a:p>
          <a:endParaRPr lang="ru-RU"/>
        </a:p>
      </dgm:t>
    </dgm:pt>
    <dgm:pt modelId="{15D93F51-CEF8-43C0-BC98-05251BFA4213}" type="sibTrans" cxnId="{67812629-BE0E-4E9D-AA48-696262F0328C}">
      <dgm:prSet/>
      <dgm:spPr/>
      <dgm:t>
        <a:bodyPr/>
        <a:lstStyle/>
        <a:p>
          <a:endParaRPr lang="ru-RU"/>
        </a:p>
      </dgm:t>
    </dgm:pt>
    <dgm:pt modelId="{0478DCF8-FF0C-4F22-BD89-AEA727DAABE8}" type="pres">
      <dgm:prSet presAssocID="{4C4ED219-4555-4998-B723-4B8E32AA11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2ED32-5EB8-4634-ABDE-A13208BC9C93}" type="pres">
      <dgm:prSet presAssocID="{0C51AB8D-2D2B-4C18-9AEC-ACE44A16F2B2}" presName="node" presStyleLbl="node1" presStyleIdx="0" presStyleCnt="5" custScaleX="173248" custScaleY="118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BA0A5-7250-4758-A3DF-2E38E0F32F1E}" type="pres">
      <dgm:prSet presAssocID="{0C51AB8D-2D2B-4C18-9AEC-ACE44A16F2B2}" presName="spNode" presStyleCnt="0"/>
      <dgm:spPr/>
    </dgm:pt>
    <dgm:pt modelId="{36E06AF2-6A49-4261-864A-4FBADB81CE3E}" type="pres">
      <dgm:prSet presAssocID="{3C8BA6F4-62F5-4EAB-9817-B1C64858818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2067B17-CBFE-4530-8D27-1C3B60E99A35}" type="pres">
      <dgm:prSet presAssocID="{CCFCF502-627E-4FF3-81F0-EA8060EE47A0}" presName="node" presStyleLbl="node1" presStyleIdx="1" presStyleCnt="5" custScaleX="206515" custScaleY="113842" custRadScaleRad="114635" custRadScaleInc="23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6B1DC-0900-483F-8F8A-8CF7D0EDE964}" type="pres">
      <dgm:prSet presAssocID="{CCFCF502-627E-4FF3-81F0-EA8060EE47A0}" presName="spNode" presStyleCnt="0"/>
      <dgm:spPr/>
    </dgm:pt>
    <dgm:pt modelId="{98A3841C-935F-4C0A-BB96-7C923E021944}" type="pres">
      <dgm:prSet presAssocID="{FB9591E1-A914-44E0-90DC-7A5C6EFB0C3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07E9EB1-EF21-4847-B6C8-7D6AEACC10EA}" type="pres">
      <dgm:prSet presAssocID="{18EF0EAB-7A10-4868-9790-6AE455F33FD6}" presName="node" presStyleLbl="node1" presStyleIdx="2" presStyleCnt="5" custScaleX="206170" custScaleY="117244" custRadScaleRad="109515" custRadScaleInc="-77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F9DA2-72D2-4024-928B-A070AF6BE98C}" type="pres">
      <dgm:prSet presAssocID="{18EF0EAB-7A10-4868-9790-6AE455F33FD6}" presName="spNode" presStyleCnt="0"/>
      <dgm:spPr/>
    </dgm:pt>
    <dgm:pt modelId="{51DCE17E-0C79-4A30-8C06-D3E6ED46FA05}" type="pres">
      <dgm:prSet presAssocID="{8F43A742-5CF4-4195-A2CB-ECD07ACB887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D78D775-12DF-47E7-B688-74BA8AF0C5B8}" type="pres">
      <dgm:prSet presAssocID="{18699BAC-2462-478A-AE36-4AFE186F2E7F}" presName="node" presStyleLbl="node1" presStyleIdx="3" presStyleCnt="5" custScaleX="217835" custScaleY="121735" custRadScaleRad="110375" custRadScaleInc="82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D20B8-701C-4B74-8205-4DEA5A86C410}" type="pres">
      <dgm:prSet presAssocID="{18699BAC-2462-478A-AE36-4AFE186F2E7F}" presName="spNode" presStyleCnt="0"/>
      <dgm:spPr/>
    </dgm:pt>
    <dgm:pt modelId="{62904FD8-9A41-4D75-8F87-56B6B577B830}" type="pres">
      <dgm:prSet presAssocID="{8017456A-2B09-4764-A8CA-86914068B6F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BD727A8-575B-408F-9A77-E741573E2120}" type="pres">
      <dgm:prSet presAssocID="{A3BC1AF7-96B0-4917-BE44-7B598AB2D9E0}" presName="node" presStyleLbl="node1" presStyleIdx="4" presStyleCnt="5" custScaleX="200045" custScaleY="116439" custRadScaleRad="118051" custRadScaleInc="-17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40144-BB39-4B39-A82F-B1774EE34A61}" type="pres">
      <dgm:prSet presAssocID="{A3BC1AF7-96B0-4917-BE44-7B598AB2D9E0}" presName="spNode" presStyleCnt="0"/>
      <dgm:spPr/>
    </dgm:pt>
    <dgm:pt modelId="{6AC549FB-3606-4FF5-A127-E93583012F07}" type="pres">
      <dgm:prSet presAssocID="{15D93F51-CEF8-43C0-BC98-05251BFA421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22A6919C-53ED-4241-92DD-DDE7AF68E0D0}" type="presOf" srcId="{FB9591E1-A914-44E0-90DC-7A5C6EFB0C39}" destId="{98A3841C-935F-4C0A-BB96-7C923E021944}" srcOrd="0" destOrd="0" presId="urn:microsoft.com/office/officeart/2005/8/layout/cycle6"/>
    <dgm:cxn modelId="{67812629-BE0E-4E9D-AA48-696262F0328C}" srcId="{4C4ED219-4555-4998-B723-4B8E32AA1182}" destId="{A3BC1AF7-96B0-4917-BE44-7B598AB2D9E0}" srcOrd="4" destOrd="0" parTransId="{D63276E4-3510-4AD4-95DC-32C4C82ED5D6}" sibTransId="{15D93F51-CEF8-43C0-BC98-05251BFA4213}"/>
    <dgm:cxn modelId="{92BCE5E6-B374-4AD4-B082-53A944D308DE}" type="presOf" srcId="{8F43A742-5CF4-4195-A2CB-ECD07ACB8870}" destId="{51DCE17E-0C79-4A30-8C06-D3E6ED46FA05}" srcOrd="0" destOrd="0" presId="urn:microsoft.com/office/officeart/2005/8/layout/cycle6"/>
    <dgm:cxn modelId="{871804E2-2988-4D21-8448-398C1B574FEE}" type="presOf" srcId="{3C8BA6F4-62F5-4EAB-9817-B1C648588180}" destId="{36E06AF2-6A49-4261-864A-4FBADB81CE3E}" srcOrd="0" destOrd="0" presId="urn:microsoft.com/office/officeart/2005/8/layout/cycle6"/>
    <dgm:cxn modelId="{A75FE42F-3E74-4201-9132-9AD2ABEC5D14}" srcId="{4C4ED219-4555-4998-B723-4B8E32AA1182}" destId="{18699BAC-2462-478A-AE36-4AFE186F2E7F}" srcOrd="3" destOrd="0" parTransId="{F0A6C7CE-099E-4E70-A3A7-9AA1962A29FD}" sibTransId="{8017456A-2B09-4764-A8CA-86914068B6F8}"/>
    <dgm:cxn modelId="{4AE5C2A2-F691-4A1C-A622-BFABB2E17D1B}" type="presOf" srcId="{CCFCF502-627E-4FF3-81F0-EA8060EE47A0}" destId="{C2067B17-CBFE-4530-8D27-1C3B60E99A35}" srcOrd="0" destOrd="0" presId="urn:microsoft.com/office/officeart/2005/8/layout/cycle6"/>
    <dgm:cxn modelId="{596505A1-1486-49B3-A800-E6A7A6436ED0}" srcId="{4C4ED219-4555-4998-B723-4B8E32AA1182}" destId="{CCFCF502-627E-4FF3-81F0-EA8060EE47A0}" srcOrd="1" destOrd="0" parTransId="{8ED76A87-5CE7-4204-A592-229875455139}" sibTransId="{FB9591E1-A914-44E0-90DC-7A5C6EFB0C39}"/>
    <dgm:cxn modelId="{0FE02A0C-76B6-491A-AB57-6029EA85374F}" srcId="{4C4ED219-4555-4998-B723-4B8E32AA1182}" destId="{18EF0EAB-7A10-4868-9790-6AE455F33FD6}" srcOrd="2" destOrd="0" parTransId="{2DE797DF-2954-40E0-81A9-EAB4E5BBBE04}" sibTransId="{8F43A742-5CF4-4195-A2CB-ECD07ACB8870}"/>
    <dgm:cxn modelId="{AA0B90F7-F3D7-4F55-A2DD-FF687ED0FC7F}" type="presOf" srcId="{0C51AB8D-2D2B-4C18-9AEC-ACE44A16F2B2}" destId="{4AB2ED32-5EB8-4634-ABDE-A13208BC9C93}" srcOrd="0" destOrd="0" presId="urn:microsoft.com/office/officeart/2005/8/layout/cycle6"/>
    <dgm:cxn modelId="{9C9F760A-E30A-4226-A377-4C5A76F336F7}" type="presOf" srcId="{8017456A-2B09-4764-A8CA-86914068B6F8}" destId="{62904FD8-9A41-4D75-8F87-56B6B577B830}" srcOrd="0" destOrd="0" presId="urn:microsoft.com/office/officeart/2005/8/layout/cycle6"/>
    <dgm:cxn modelId="{C54232BC-D3A9-4ADD-8AB7-C7BE20274B1E}" type="presOf" srcId="{18EF0EAB-7A10-4868-9790-6AE455F33FD6}" destId="{707E9EB1-EF21-4847-B6C8-7D6AEACC10EA}" srcOrd="0" destOrd="0" presId="urn:microsoft.com/office/officeart/2005/8/layout/cycle6"/>
    <dgm:cxn modelId="{3365630F-92ED-4091-A7C3-A20171EE6554}" type="presOf" srcId="{4C4ED219-4555-4998-B723-4B8E32AA1182}" destId="{0478DCF8-FF0C-4F22-BD89-AEA727DAABE8}" srcOrd="0" destOrd="0" presId="urn:microsoft.com/office/officeart/2005/8/layout/cycle6"/>
    <dgm:cxn modelId="{33A74227-043E-4EAF-AB30-AF63237A7D01}" type="presOf" srcId="{15D93F51-CEF8-43C0-BC98-05251BFA4213}" destId="{6AC549FB-3606-4FF5-A127-E93583012F07}" srcOrd="0" destOrd="0" presId="urn:microsoft.com/office/officeart/2005/8/layout/cycle6"/>
    <dgm:cxn modelId="{BABAF673-D413-4A7F-8A68-EE41BADA39AD}" srcId="{4C4ED219-4555-4998-B723-4B8E32AA1182}" destId="{0C51AB8D-2D2B-4C18-9AEC-ACE44A16F2B2}" srcOrd="0" destOrd="0" parTransId="{513B0272-E358-4515-BECA-8CAE8D611BD6}" sibTransId="{3C8BA6F4-62F5-4EAB-9817-B1C648588180}"/>
    <dgm:cxn modelId="{BCF23882-26B5-439E-B378-33E320022B13}" type="presOf" srcId="{A3BC1AF7-96B0-4917-BE44-7B598AB2D9E0}" destId="{ABD727A8-575B-408F-9A77-E741573E2120}" srcOrd="0" destOrd="0" presId="urn:microsoft.com/office/officeart/2005/8/layout/cycle6"/>
    <dgm:cxn modelId="{5DE0757C-AF3D-4F86-BEFF-8F3ACDDFC1A5}" type="presOf" srcId="{18699BAC-2462-478A-AE36-4AFE186F2E7F}" destId="{ED78D775-12DF-47E7-B688-74BA8AF0C5B8}" srcOrd="0" destOrd="0" presId="urn:microsoft.com/office/officeart/2005/8/layout/cycle6"/>
    <dgm:cxn modelId="{BE620E4F-85C9-47FE-8204-CC5B64303A29}" type="presParOf" srcId="{0478DCF8-FF0C-4F22-BD89-AEA727DAABE8}" destId="{4AB2ED32-5EB8-4634-ABDE-A13208BC9C93}" srcOrd="0" destOrd="0" presId="urn:microsoft.com/office/officeart/2005/8/layout/cycle6"/>
    <dgm:cxn modelId="{33306C93-C5A4-4E18-91EA-2D524DBA2909}" type="presParOf" srcId="{0478DCF8-FF0C-4F22-BD89-AEA727DAABE8}" destId="{873BA0A5-7250-4758-A3DF-2E38E0F32F1E}" srcOrd="1" destOrd="0" presId="urn:microsoft.com/office/officeart/2005/8/layout/cycle6"/>
    <dgm:cxn modelId="{E31A3C8B-E953-40A3-8764-A46C8F82942C}" type="presParOf" srcId="{0478DCF8-FF0C-4F22-BD89-AEA727DAABE8}" destId="{36E06AF2-6A49-4261-864A-4FBADB81CE3E}" srcOrd="2" destOrd="0" presId="urn:microsoft.com/office/officeart/2005/8/layout/cycle6"/>
    <dgm:cxn modelId="{8636AB03-2434-4C72-ACD3-20F060B65DFF}" type="presParOf" srcId="{0478DCF8-FF0C-4F22-BD89-AEA727DAABE8}" destId="{C2067B17-CBFE-4530-8D27-1C3B60E99A35}" srcOrd="3" destOrd="0" presId="urn:microsoft.com/office/officeart/2005/8/layout/cycle6"/>
    <dgm:cxn modelId="{0DBE2FE3-85B0-4CEC-A0EE-E41556C2438D}" type="presParOf" srcId="{0478DCF8-FF0C-4F22-BD89-AEA727DAABE8}" destId="{8CE6B1DC-0900-483F-8F8A-8CF7D0EDE964}" srcOrd="4" destOrd="0" presId="urn:microsoft.com/office/officeart/2005/8/layout/cycle6"/>
    <dgm:cxn modelId="{81212E3F-D357-4544-98E2-84F1129C6A64}" type="presParOf" srcId="{0478DCF8-FF0C-4F22-BD89-AEA727DAABE8}" destId="{98A3841C-935F-4C0A-BB96-7C923E021944}" srcOrd="5" destOrd="0" presId="urn:microsoft.com/office/officeart/2005/8/layout/cycle6"/>
    <dgm:cxn modelId="{BDCA8FAA-F2BC-4E56-88C2-1BA5545B5A4C}" type="presParOf" srcId="{0478DCF8-FF0C-4F22-BD89-AEA727DAABE8}" destId="{707E9EB1-EF21-4847-B6C8-7D6AEACC10EA}" srcOrd="6" destOrd="0" presId="urn:microsoft.com/office/officeart/2005/8/layout/cycle6"/>
    <dgm:cxn modelId="{4E53DDCB-6C28-45FA-ABCC-1701AE93F073}" type="presParOf" srcId="{0478DCF8-FF0C-4F22-BD89-AEA727DAABE8}" destId="{D5AF9DA2-72D2-4024-928B-A070AF6BE98C}" srcOrd="7" destOrd="0" presId="urn:microsoft.com/office/officeart/2005/8/layout/cycle6"/>
    <dgm:cxn modelId="{5571331A-2C31-4C2C-A0FF-7C8CFD51BBEE}" type="presParOf" srcId="{0478DCF8-FF0C-4F22-BD89-AEA727DAABE8}" destId="{51DCE17E-0C79-4A30-8C06-D3E6ED46FA05}" srcOrd="8" destOrd="0" presId="urn:microsoft.com/office/officeart/2005/8/layout/cycle6"/>
    <dgm:cxn modelId="{8677E8B7-49D8-432F-AEB9-5A3DB171BC51}" type="presParOf" srcId="{0478DCF8-FF0C-4F22-BD89-AEA727DAABE8}" destId="{ED78D775-12DF-47E7-B688-74BA8AF0C5B8}" srcOrd="9" destOrd="0" presId="urn:microsoft.com/office/officeart/2005/8/layout/cycle6"/>
    <dgm:cxn modelId="{B8751738-437A-41CD-8519-A2EAA5DBB306}" type="presParOf" srcId="{0478DCF8-FF0C-4F22-BD89-AEA727DAABE8}" destId="{F75D20B8-701C-4B74-8205-4DEA5A86C410}" srcOrd="10" destOrd="0" presId="urn:microsoft.com/office/officeart/2005/8/layout/cycle6"/>
    <dgm:cxn modelId="{FA0AAE63-8B9A-488B-B1F3-9DEC65187FC9}" type="presParOf" srcId="{0478DCF8-FF0C-4F22-BD89-AEA727DAABE8}" destId="{62904FD8-9A41-4D75-8F87-56B6B577B830}" srcOrd="11" destOrd="0" presId="urn:microsoft.com/office/officeart/2005/8/layout/cycle6"/>
    <dgm:cxn modelId="{804A4CE5-41BE-42A3-88FB-6701CF6D8461}" type="presParOf" srcId="{0478DCF8-FF0C-4F22-BD89-AEA727DAABE8}" destId="{ABD727A8-575B-408F-9A77-E741573E2120}" srcOrd="12" destOrd="0" presId="urn:microsoft.com/office/officeart/2005/8/layout/cycle6"/>
    <dgm:cxn modelId="{0E6DE4DD-AAF4-43B0-8304-75854FC9ED10}" type="presParOf" srcId="{0478DCF8-FF0C-4F22-BD89-AEA727DAABE8}" destId="{FAA40144-BB39-4B39-A82F-B1774EE34A61}" srcOrd="13" destOrd="0" presId="urn:microsoft.com/office/officeart/2005/8/layout/cycle6"/>
    <dgm:cxn modelId="{8CD3ADFD-6213-4BE1-80D4-25B67EEF2D44}" type="presParOf" srcId="{0478DCF8-FF0C-4F22-BD89-AEA727DAABE8}" destId="{6AC549FB-3606-4FF5-A127-E93583012F0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2163D-2012-4802-8520-2CE817623E4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E8CED-9FEF-4D51-BC82-7ACA2F4C2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2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E8CED-9FEF-4D51-BC82-7ACA2F4C263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4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ECA7-7A2A-41DA-9A64-97B7A24ABA07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B232-C121-4CB1-A2D7-5F744E1E80A0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BD22-D9AE-4C2C-82B0-F5987B774F6C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0D35-9F01-4FC5-A571-B1E4800A5E1E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F61-BA27-462D-A907-20C4100DDF72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63B2-95BC-4BE8-86D9-3432EC606AFB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30F4-68AB-4F54-8EB6-3D2C307022A1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0E84-6641-4AEE-A86B-01C61CD5D218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2F42-33D1-4365-9030-6E1E7B385517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C31EF-CEF9-4FCD-997F-024F48F509A8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9EBD-A877-4CA2-9B8E-50618BCF88EE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9E1910-B0C9-4BF1-8342-1383B871D6AA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04781" y="136000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Нижегородской области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«Дзержинский педагогический колледж»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8463" y="2085986"/>
            <a:ext cx="8747391" cy="18912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развития наглядно-образного мышления в режиссерских играх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средней группы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00791" y="3631642"/>
            <a:ext cx="4703981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01628" y="3589146"/>
            <a:ext cx="24787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7709" y="606737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2017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9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41" y="286603"/>
            <a:ext cx="11545677" cy="145075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I. </a:t>
            </a:r>
            <a:r>
              <a:rPr lang="ru-RU" sz="3200" b="1" dirty="0" smtClean="0">
                <a:solidFill>
                  <a:schemeClr val="accent2"/>
                </a:solidFill>
              </a:rPr>
              <a:t>2. ТЕОРЕТИЧЕСКИЕ </a:t>
            </a:r>
            <a:r>
              <a:rPr lang="ru-RU" sz="3200" b="1" dirty="0">
                <a:solidFill>
                  <a:schemeClr val="accent2"/>
                </a:solidFill>
              </a:rPr>
              <a:t>ОСНОВЫ РАЗВИТИЯ НАГЛЯДНО-ОБРАЗНОГО МЫШЛЕНИЯ ДЕТЕЙ СРЕДНЕГО ВОЗРАСТА В РЕЖИССЕРСКОЙ ИГРЕ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3383" y="2967335"/>
            <a:ext cx="1070839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Режиссерская индивидуальная игра строится как цепочка действий с игрушками, предметами - заменителями, в более сложном виде - как цепочка ролевого </a:t>
            </a:r>
            <a:r>
              <a:rPr lang="ru-RU" sz="32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endParaRPr lang="ru-RU" sz="3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96525"/>
            <a:ext cx="4693186" cy="5681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8806" y="231354"/>
            <a:ext cx="10058400" cy="85601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I. </a:t>
            </a:r>
            <a:r>
              <a:rPr lang="en-US" sz="2800" b="1" dirty="0" smtClean="0">
                <a:solidFill>
                  <a:schemeClr val="accent2"/>
                </a:solidFill>
              </a:rPr>
              <a:t>3</a:t>
            </a:r>
            <a:r>
              <a:rPr lang="ru-RU" sz="2800" b="1" dirty="0" smtClean="0">
                <a:solidFill>
                  <a:schemeClr val="accent2"/>
                </a:solidFill>
              </a:rPr>
              <a:t>. Средства </a:t>
            </a:r>
            <a:r>
              <a:rPr lang="ru-RU" sz="2800" b="1" dirty="0">
                <a:solidFill>
                  <a:schemeClr val="accent2"/>
                </a:solidFill>
              </a:rPr>
              <a:t>мыслительного </a:t>
            </a:r>
            <a:r>
              <a:rPr lang="ru-RU" sz="2800" b="1" dirty="0" smtClean="0">
                <a:solidFill>
                  <a:schemeClr val="accent2"/>
                </a:solidFill>
              </a:rPr>
              <a:t>анализа дошкольником </a:t>
            </a:r>
            <a:r>
              <a:rPr lang="ru-RU" sz="2800" b="1" dirty="0">
                <a:solidFill>
                  <a:schemeClr val="accent2"/>
                </a:solidFill>
              </a:rPr>
              <a:t>окружающей действительности </a:t>
            </a:r>
            <a:r>
              <a:rPr lang="ru-RU" sz="2800" b="1" dirty="0" smtClean="0">
                <a:solidFill>
                  <a:schemeClr val="accent2"/>
                </a:solidFill>
              </a:rPr>
              <a:t>в режиссерской игре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59545749"/>
              </p:ext>
            </p:extLst>
          </p:nvPr>
        </p:nvGraphicFramePr>
        <p:xfrm>
          <a:off x="1167788" y="1773716"/>
          <a:ext cx="9939418" cy="436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97" y="0"/>
            <a:ext cx="11644828" cy="175168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accent2"/>
                </a:solidFill>
              </a:rPr>
              <a:t>2. СОЗДАНИЕ И РЕАЛИЗАЦИЯ УСЛОВИЙ РАЗВИТИЯ РЕЖИССЕРСКОЙ </a:t>
            </a:r>
            <a:r>
              <a:rPr lang="ru-RU" sz="2700" b="1">
                <a:solidFill>
                  <a:schemeClr val="accent2"/>
                </a:solidFill>
              </a:rPr>
              <a:t>ИГРЫ </a:t>
            </a:r>
            <a:r>
              <a:rPr lang="ru-RU" sz="2700" b="1" smtClean="0">
                <a:solidFill>
                  <a:schemeClr val="accent2"/>
                </a:solidFill>
              </a:rPr>
              <a:t>ДЕТЕЙ</a:t>
            </a:r>
            <a:br>
              <a:rPr lang="ru-RU" sz="2700" b="1" smtClean="0">
                <a:solidFill>
                  <a:schemeClr val="accent2"/>
                </a:solidFill>
              </a:rPr>
            </a:br>
            <a:r>
              <a:rPr lang="ru-RU" sz="2700" b="1" smtClean="0">
                <a:solidFill>
                  <a:schemeClr val="accent2"/>
                </a:solidFill>
              </a:rPr>
              <a:t> </a:t>
            </a:r>
            <a:r>
              <a:rPr lang="ru-RU" sz="2700" b="1" dirty="0">
                <a:solidFill>
                  <a:schemeClr val="accent2"/>
                </a:solidFill>
              </a:rPr>
              <a:t>В СРЕДНЕЙ </a:t>
            </a:r>
            <a:r>
              <a:rPr lang="ru-RU" sz="2700" b="1" dirty="0" smtClean="0">
                <a:solidFill>
                  <a:schemeClr val="accent2"/>
                </a:solidFill>
              </a:rPr>
              <a:t>ГРУППЕ</a:t>
            </a:r>
            <a:br>
              <a:rPr lang="ru-RU" sz="2700" b="1" dirty="0" smtClean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>2.1. Анализ уровня развития наглядно-образного мышления </a:t>
            </a:r>
            <a:r>
              <a:rPr lang="ru-RU" sz="2400" b="1" dirty="0" smtClean="0">
                <a:solidFill>
                  <a:schemeClr val="accent2"/>
                </a:solidFill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у </a:t>
            </a:r>
            <a:r>
              <a:rPr lang="ru-RU" sz="2400" b="1" dirty="0">
                <a:solidFill>
                  <a:schemeClr val="accent2"/>
                </a:solidFill>
              </a:rPr>
              <a:t>детей средней группы </a:t>
            </a:r>
            <a:r>
              <a:rPr lang="ru-RU" sz="2400" b="1" dirty="0" smtClean="0">
                <a:solidFill>
                  <a:schemeClr val="accent2"/>
                </a:solidFill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в </a:t>
            </a:r>
            <a:r>
              <a:rPr lang="ru-RU" sz="2400" b="1" dirty="0">
                <a:solidFill>
                  <a:schemeClr val="accent2"/>
                </a:solidFill>
              </a:rPr>
              <a:t>ходе проведения </a:t>
            </a:r>
            <a:r>
              <a:rPr lang="ru-RU" sz="2400" b="1" dirty="0" smtClean="0">
                <a:solidFill>
                  <a:schemeClr val="accent2"/>
                </a:solidFill>
              </a:rPr>
              <a:t>исследования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208005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6975" y="1751680"/>
            <a:ext cx="104655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База </a:t>
            </a:r>
            <a:r>
              <a:rPr lang="ru-RU" sz="3200" dirty="0"/>
              <a:t>исследования – МБДОУ детский сад «Улыбка»;</a:t>
            </a:r>
          </a:p>
          <a:p>
            <a:r>
              <a:rPr lang="ru-RU" sz="3200" dirty="0" smtClean="0"/>
              <a:t>Исследование </a:t>
            </a:r>
            <a:r>
              <a:rPr lang="ru-RU" sz="3200" dirty="0"/>
              <a:t>проводилось на выборке из 10 детей; </a:t>
            </a:r>
          </a:p>
          <a:p>
            <a:r>
              <a:rPr lang="ru-RU" sz="3200" dirty="0"/>
              <a:t>Б</a:t>
            </a:r>
            <a:r>
              <a:rPr lang="ru-RU" sz="3200" dirty="0" smtClean="0"/>
              <a:t>ыли </a:t>
            </a:r>
            <a:r>
              <a:rPr lang="ru-RU" sz="3200" dirty="0"/>
              <a:t>применены методики:</a:t>
            </a:r>
          </a:p>
          <a:p>
            <a:pPr marL="1793875" lvl="0" indent="-890588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Методика Михайленко Н.Я. «Обыгрывание»;</a:t>
            </a:r>
          </a:p>
          <a:p>
            <a:pPr marL="1793875" lvl="0" indent="-890588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Методика придумывания сказки;</a:t>
            </a:r>
          </a:p>
          <a:p>
            <a:pPr marL="1793875" lvl="0" indent="-890588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Методика «Телефонный разговор»;</a:t>
            </a:r>
          </a:p>
          <a:p>
            <a:pPr marL="1793875" lvl="0" indent="-890588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Методика «Завершение фигуры</a:t>
            </a:r>
            <a:r>
              <a:rPr lang="ru-RU" sz="3200" dirty="0" smtClean="0">
                <a:solidFill>
                  <a:srgbClr val="C00000"/>
                </a:solidFill>
              </a:rPr>
              <a:t>».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Исследование проводилось в несколько этапов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69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457200" indent="-47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/>
              <a:t> Анализ </a:t>
            </a:r>
            <a:r>
              <a:rPr lang="ru-RU" b="1" dirty="0"/>
              <a:t>литературы по теме исследования</a:t>
            </a:r>
            <a:r>
              <a:rPr lang="ru-RU" b="1" dirty="0" smtClean="0"/>
              <a:t>;</a:t>
            </a:r>
            <a:endParaRPr lang="ru-RU" b="1" dirty="0"/>
          </a:p>
          <a:p>
            <a:pPr marL="457200" indent="-47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/>
              <a:t> Констатирующий </a:t>
            </a:r>
            <a:r>
              <a:rPr lang="ru-RU" b="1" dirty="0"/>
              <a:t>этап (определение умений и навыков организации деятельности детей (наглядно-образного мышления) во время режиссерской игры; применение методик);</a:t>
            </a:r>
          </a:p>
          <a:p>
            <a:pPr marL="457200" indent="-47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/>
              <a:t> Формирующий </a:t>
            </a:r>
            <a:r>
              <a:rPr lang="ru-RU" b="1" dirty="0"/>
              <a:t>этап (формирование умений и навыков применения своих творческих и логических способностей во время режиссерской игры; применение игр);</a:t>
            </a:r>
          </a:p>
          <a:p>
            <a:pPr marL="457200" indent="-47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/>
              <a:t> Контрольный </a:t>
            </a:r>
            <a:r>
              <a:rPr lang="ru-RU" b="1" dirty="0"/>
              <a:t>этап (определение умений и навыков организации деятельности детей (наглядно-образного мышления) во время режиссерской игры; применение тех же методик, что и на констатирующем этапе);</a:t>
            </a:r>
          </a:p>
          <a:p>
            <a:pPr marL="457200" indent="-47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/>
              <a:t> Анализ </a:t>
            </a:r>
            <a:r>
              <a:rPr lang="ru-RU" b="1" dirty="0"/>
              <a:t>полученных результатов и их представление в графическом виде.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ГРАФИКИ ДИАГНОСТИЧЕСКИХ МЕТОДИК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5923" y="5721552"/>
            <a:ext cx="98997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2.1- Данные по трем методикам (констатирующий и контрольный этапы)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6245908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ГРАФИКИ ДИАГНОСТИЧЕСКИХ МЕТОДИК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833150"/>
              </p:ext>
            </p:extLst>
          </p:nvPr>
        </p:nvGraphicFramePr>
        <p:xfrm>
          <a:off x="1097280" y="1737360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97280" y="5611383"/>
            <a:ext cx="10058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Рис.2.2- Данные четвертой методики (констатирующий и контрольный этап)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6246293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Для формирования ролевого способа построения сюжета игры применялись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79187"/>
            <a:ext cx="10058400" cy="4444897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«Что на что похоже»;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«Сюрреалистическая игра» (рисунок в несколько рук);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«Волшебные кляксы»;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</a:t>
            </a:r>
            <a:r>
              <a:rPr lang="ru-RU" sz="2800" b="1" dirty="0" err="1">
                <a:solidFill>
                  <a:schemeClr val="tx1"/>
                </a:solidFill>
              </a:rPr>
              <a:t>Словоассоциации</a:t>
            </a:r>
            <a:r>
              <a:rPr lang="ru-RU" sz="2800" b="1" dirty="0">
                <a:solidFill>
                  <a:schemeClr val="tx1"/>
                </a:solidFill>
              </a:rPr>
              <a:t>»;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«Хорошо - Плохо»;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«Теремок»;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«Собери фигурки»;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Игра «Нелепицы».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415197">
            <a:off x="5570525" y="2722487"/>
            <a:ext cx="5681299" cy="39605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Серия </a:t>
            </a:r>
            <a:r>
              <a:rPr lang="ru-RU" sz="2400" b="1" i="1" dirty="0" smtClean="0">
                <a:solidFill>
                  <a:srgbClr val="C00000"/>
                </a:solidFill>
              </a:rPr>
              <a:t>упражнений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на основе </a:t>
            </a:r>
            <a:r>
              <a:rPr lang="ru-RU" sz="2400" b="1" i="1" dirty="0" smtClean="0">
                <a:solidFill>
                  <a:srgbClr val="C00000"/>
                </a:solidFill>
              </a:rPr>
              <a:t>рекомендаций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Е.Е. Кравцовой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48631" y="363997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+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341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2.3 Практические рекомендации по обогащению предметно-развивающей среды с целью стимулирования режиссерской </a:t>
            </a:r>
            <a:r>
              <a:rPr lang="ru-RU" sz="3200" b="1" dirty="0" smtClean="0">
                <a:solidFill>
                  <a:srgbClr val="C00000"/>
                </a:solidFill>
              </a:rPr>
              <a:t>игры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999146"/>
              </p:ext>
            </p:extLst>
          </p:nvPr>
        </p:nvGraphicFramePr>
        <p:xfrm>
          <a:off x="4364271" y="2002380"/>
          <a:ext cx="708803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5327" y="1873405"/>
            <a:ext cx="42706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Требования к созданию </a:t>
            </a:r>
          </a:p>
          <a:p>
            <a:r>
              <a:rPr lang="ru-RU" sz="2800" dirty="0" smtClean="0"/>
              <a:t>предметно-игровой среды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062" y="6296525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263" y="506776"/>
            <a:ext cx="10058400" cy="8229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процессе игр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145" y="99152"/>
            <a:ext cx="10058400" cy="8780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Вывод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952" y="977196"/>
            <a:ext cx="117880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проведенного исследования свидетельствуют о том, что для того, чтобы добиться высокого интеллектуального всестороннего развития ребенка дошкольного </a:t>
            </a:r>
            <a:r>
              <a:rPr lang="ru-RU" sz="36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возраста, </a:t>
            </a:r>
            <a:r>
              <a:rPr lang="ru-RU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регулярно с ним заниматься, применяя в занятиях режиссерские игры.</a:t>
            </a:r>
            <a:endParaRPr lang="ru-RU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69750"/>
            <a:ext cx="4693186" cy="6499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</a:t>
            </a:r>
            <a:r>
              <a:rPr lang="ru-RU" sz="16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br>
              <a:rPr lang="ru-RU" sz="16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лушина Е.Е.</a:t>
            </a:r>
            <a:endParaRPr lang="ru-RU" sz="16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1861" y="856240"/>
            <a:ext cx="6096000" cy="6612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endParaRPr lang="ru-RU" sz="2800" b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6593" y="2241235"/>
            <a:ext cx="11270256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91219" y="4676127"/>
            <a:ext cx="193681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r>
              <a:rPr lang="ru-RU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290869"/>
            <a:ext cx="10058400" cy="36006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Руководителю - ,    </a:t>
            </a:r>
            <a:endParaRPr lang="ru-RU" sz="3600" dirty="0" smtClean="0"/>
          </a:p>
          <a:p>
            <a:pPr algn="ctr"/>
            <a:r>
              <a:rPr lang="ru-RU" sz="3600" dirty="0" smtClean="0"/>
              <a:t>консультанту </a:t>
            </a:r>
            <a:r>
              <a:rPr lang="ru-RU" sz="3600" dirty="0" smtClean="0"/>
              <a:t>–, </a:t>
            </a:r>
            <a:endParaRPr lang="ru-RU" sz="3600" dirty="0" smtClean="0"/>
          </a:p>
          <a:p>
            <a:pPr algn="ctr"/>
            <a:r>
              <a:rPr lang="ru-RU" sz="3600" dirty="0" smtClean="0"/>
              <a:t>рецензенту –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2021" y="413706"/>
            <a:ext cx="110289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Выражаю сердечную благодарность </a:t>
            </a:r>
          </a:p>
          <a:p>
            <a:pPr algn="ctr"/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9366" y="5132342"/>
            <a:ext cx="7874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Благодарю за внимание!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accent2"/>
                </a:solidFill>
              </a:rPr>
              <a:t>Проблема  исследования</a:t>
            </a:r>
            <a:r>
              <a:rPr lang="ru-RU" sz="3200" b="1" dirty="0" smtClean="0"/>
              <a:t>: </a:t>
            </a:r>
            <a:r>
              <a:rPr lang="ru-RU" sz="3200" dirty="0" smtClean="0"/>
              <a:t>Определить</a:t>
            </a:r>
            <a:r>
              <a:rPr lang="ru-RU" sz="3200" dirty="0"/>
              <a:t>, какова роль режиссерской игры в развитии наглядно-образного мышления детей четвертого года жизни</a:t>
            </a:r>
          </a:p>
          <a:p>
            <a:pPr algn="just"/>
            <a:r>
              <a:rPr lang="ru-RU" sz="3200" b="1" dirty="0" smtClean="0">
                <a:solidFill>
                  <a:schemeClr val="accent2"/>
                </a:solidFill>
              </a:rPr>
              <a:t>           </a:t>
            </a:r>
          </a:p>
          <a:p>
            <a:pPr algn="just"/>
            <a:r>
              <a:rPr lang="ru-RU" sz="3200" b="1" dirty="0">
                <a:solidFill>
                  <a:schemeClr val="accent2"/>
                </a:solidFill>
              </a:rPr>
              <a:t> 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Предмет и объект исследования</a:t>
            </a:r>
            <a:r>
              <a:rPr lang="ru-RU" sz="3200" b="1" dirty="0" smtClean="0"/>
              <a:t>: </a:t>
            </a:r>
            <a:r>
              <a:rPr lang="ru-RU" sz="3200" dirty="0"/>
              <a:t>режиссерская игра как средство развития наглядно-образного </a:t>
            </a:r>
            <a:r>
              <a:rPr lang="ru-RU" sz="3200" dirty="0" smtClean="0"/>
              <a:t>мышления в процессе развития детей 4-5 лет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24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719" y="308339"/>
            <a:ext cx="111735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работы:</a:t>
            </a:r>
          </a:p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Обоснование целеполагания: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995" y="1845734"/>
            <a:ext cx="10505685" cy="4023360"/>
          </a:xfrm>
        </p:spPr>
        <p:txBody>
          <a:bodyPr>
            <a:noAutofit/>
          </a:bodyPr>
          <a:lstStyle/>
          <a:p>
            <a:pPr algn="just"/>
            <a:r>
              <a:rPr lang="ru-RU" sz="6000" dirty="0" smtClean="0">
                <a:solidFill>
                  <a:schemeClr val="tx1"/>
                </a:solidFill>
              </a:rPr>
              <a:t>Федеральный государственный </a:t>
            </a:r>
            <a:r>
              <a:rPr lang="ru-RU" sz="6000" dirty="0">
                <a:solidFill>
                  <a:schemeClr val="tx1"/>
                </a:solidFill>
              </a:rPr>
              <a:t>образовательный стандарт дошкольного образования: ФГОС ДО от 17 октября 2013 г.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Мотивы выбора темы исследования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441459"/>
              </p:ext>
            </p:extLst>
          </p:nvPr>
        </p:nvGraphicFramePr>
        <p:xfrm>
          <a:off x="30480" y="1737360"/>
          <a:ext cx="12161520" cy="437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6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4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17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12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Ролевое поведение в режиссерской игре имеет два аспекта: первый - характерные для роли действия с игрушками (например, врач осматривает больного, мама готовит обед), второй - ролевая речь</a:t>
                      </a: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значительное количество детей не способны без помощи со стороны взрослого начать содержательную режиссерскую игру</a:t>
                      </a:r>
                      <a:endParaRPr lang="ru-RU" sz="1800" dirty="0" smtClean="0"/>
                    </a:p>
                    <a:p>
                      <a:pPr algn="just"/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37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Режиссерские игры воспитывают интерес к деятельности с образными игрушками</a:t>
                      </a:r>
                      <a:endParaRPr lang="ru-RU" sz="18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Многие дети не обладают способами построения сюжета, во время игры в основном применяют предметно-игровое замещение, разворачивают взаимодействие между персонажами на основе обмена предметными действиями, мало пользуются ролевой речью</a:t>
                      </a: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07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Игры режиссерского типа, как специфическая форма сюжетной игры, больше всего удовлетворяют потребность в активности, самопознании и самореализации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исследовалась недостаточно </a:t>
                      </a:r>
                    </a:p>
                    <a:p>
                      <a:pPr algn="just"/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5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Их развивающий потенциал богат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не используется в должной степени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41398" y="1737360"/>
            <a:ext cx="3170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Выявленные противоречия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Цель </a:t>
            </a:r>
            <a:r>
              <a:rPr lang="ru-RU" b="1" dirty="0" smtClean="0">
                <a:solidFill>
                  <a:schemeClr val="accent2"/>
                </a:solidFill>
              </a:rPr>
              <a:t>исследования: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теоретическое </a:t>
            </a:r>
            <a:r>
              <a:rPr lang="ru-RU" sz="4400" dirty="0"/>
              <a:t>обоснование и практическая проверка условий, способствующих развертыванию режиссерской игры и развитию в ней наглядно-образного мышления у детей средней </a:t>
            </a:r>
            <a:r>
              <a:rPr lang="ru-RU" sz="4400" dirty="0" smtClean="0"/>
              <a:t>группы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118" y="6296525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b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</a:t>
            </a:r>
            <a:r>
              <a:rPr lang="ru-RU" sz="3200" b="1" dirty="0" smtClean="0"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Гипотеза исследования </a:t>
            </a:r>
            <a:r>
              <a:rPr lang="ru-RU" sz="2800" dirty="0"/>
              <a:t>– </a:t>
            </a:r>
            <a:r>
              <a:rPr lang="ru-RU" sz="2800" b="1" dirty="0">
                <a:solidFill>
                  <a:schemeClr val="tx1"/>
                </a:solidFill>
              </a:rPr>
              <a:t>Наглядно-образное мышление в условиях развертывания режиссерской игры детей средней группы будет развиваться особенно успешно если: 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 разыгрываемые </a:t>
            </a:r>
            <a:r>
              <a:rPr lang="ru-RU" sz="2800" dirty="0">
                <a:solidFill>
                  <a:schemeClr val="tx1"/>
                </a:solidFill>
              </a:rPr>
              <a:t>образы будут хорошо знакомы детям из личного опыта или литературных произведений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</a:p>
          <a:p>
            <a:pPr marL="0" indent="0" algn="just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игровые материалы для режиссерской игры будут динамичными, наглядными и многофункциональными.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>
                <a:solidFill>
                  <a:schemeClr val="tx1"/>
                </a:solidFill>
              </a:rPr>
              <a:t>процессе игр с детьми будут </a:t>
            </a:r>
            <a:r>
              <a:rPr lang="ru-RU" sz="2800" dirty="0" smtClean="0">
                <a:solidFill>
                  <a:schemeClr val="tx1"/>
                </a:solidFill>
              </a:rPr>
              <a:t>проводиться </a:t>
            </a:r>
            <a:r>
              <a:rPr lang="ru-RU" sz="2800" dirty="0">
                <a:solidFill>
                  <a:schemeClr val="tx1"/>
                </a:solidFill>
              </a:rPr>
              <a:t>специальные упражнения на развитие наглядно-образного </a:t>
            </a:r>
            <a:r>
              <a:rPr lang="ru-RU" sz="2800" dirty="0" smtClean="0">
                <a:solidFill>
                  <a:schemeClr val="tx1"/>
                </a:solidFill>
              </a:rPr>
              <a:t>мышления, 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Задачи исследования</a:t>
            </a:r>
            <a:r>
              <a:rPr lang="ru-RU" b="1" dirty="0" smtClean="0">
                <a:solidFill>
                  <a:schemeClr val="accent2"/>
                </a:solidFill>
              </a:rPr>
              <a:t>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Провести анализ психолого-педагогической литературы по развитию наглядно-образного мышления у дошкольников.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Раскрыть сущность режиссерской игры и провести сравнительный анализ разных мнений исследователей по этому вопросу.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Выявить условия зарождения режиссерской игры и условия ее успешного развития.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Разработать серию упражнений по развитию режиссерской игры с учетом возрастных и индивидуальных особенностей детей.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Разработать практические рекомендации активизации наглядно-образного мышления с целью стимулирования режиссерской игры.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Методы исследования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</a:t>
            </a:r>
            <a:r>
              <a:rPr lang="ru-RU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анализ методической литературы по теме исследования;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Психодиагностические </a:t>
            </a:r>
            <a:r>
              <a:rPr lang="ru-RU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</a:p>
          <a:p>
            <a:pPr lvl="0"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«Обыгрывание» Михайленко Н.Я.; </a:t>
            </a:r>
          </a:p>
          <a:p>
            <a:pPr lvl="0"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придумывания сказки;</a:t>
            </a:r>
          </a:p>
          <a:p>
            <a:pPr lvl="0"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«Завершение фигуры».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233137"/>
            <a:ext cx="4693186" cy="649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Gabriola" panose="04040605051002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Клушина Е.Е.</a:t>
            </a:r>
            <a:endParaRPr lang="ru-RU" sz="3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8109" y="6296525"/>
            <a:ext cx="811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наглядно-образного мышления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режиссерских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413</TotalTime>
  <Words>1163</Words>
  <Application>Microsoft Office PowerPoint</Application>
  <PresentationFormat>Широкоэкранный</PresentationFormat>
  <Paragraphs>189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Gabriola</vt:lpstr>
      <vt:lpstr>Times New Roman</vt:lpstr>
      <vt:lpstr>Wingdings</vt:lpstr>
      <vt:lpstr>Ретро</vt:lpstr>
      <vt:lpstr>Презентация PowerPoint</vt:lpstr>
      <vt:lpstr>Выпускная квалификационная работа Клушина Е.Е.</vt:lpstr>
      <vt:lpstr>Презентация PowerPoint</vt:lpstr>
      <vt:lpstr>Обоснование целеполагания:</vt:lpstr>
      <vt:lpstr>Мотивы выбора темы исследования</vt:lpstr>
      <vt:lpstr>Цель исследования:</vt:lpstr>
      <vt:lpstr>Гипотеза исследования – Наглядно-образное мышление в условиях развертывания режиссерской игры детей средней группы будет развиваться особенно успешно если:  </vt:lpstr>
      <vt:lpstr>Задачи исследования:</vt:lpstr>
      <vt:lpstr>Методы исследования</vt:lpstr>
      <vt:lpstr>I. 2. ТЕОРЕТИЧЕСКИЕ ОСНОВЫ РАЗВИТИЯ НАГЛЯДНО-ОБРАЗНОГО МЫШЛЕНИЯ ДЕТЕЙ СРЕДНЕГО ВОЗРАСТА В РЕЖИССЕРСКОЙ ИГРЕ</vt:lpstr>
      <vt:lpstr>I. 3. Средства мыслительного анализа дошкольником окружающей действительности в режиссерской игре</vt:lpstr>
      <vt:lpstr>2. СОЗДАНИЕ И РЕАЛИЗАЦИЯ УСЛОВИЙ РАЗВИТИЯ РЕЖИССЕРСКОЙ ИГРЫ ДЕТЕЙ  В СРЕДНЕЙ ГРУППЕ 2.1. Анализ уровня развития наглядно-образного мышления  у детей средней группы  в ходе проведения исследования</vt:lpstr>
      <vt:lpstr>Исследование проводилось в несколько этапов:</vt:lpstr>
      <vt:lpstr>ГРАФИКИ ДИАГНОСТИЧЕСКИХ МЕТОДИК </vt:lpstr>
      <vt:lpstr>ГРАФИКИ ДИАГНОСТИЧЕСКИХ МЕТОДИК </vt:lpstr>
      <vt:lpstr>Для формирования ролевого способа построения сюжета игры применялись</vt:lpstr>
      <vt:lpstr>2.3 Практические рекомендации по обогащению предметно-развивающей среды с целью стимулирования режиссерской игры</vt:lpstr>
      <vt:lpstr>В процессе игр</vt:lpstr>
      <vt:lpstr>Вывод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Татьяна Сомова</cp:lastModifiedBy>
  <cp:revision>36</cp:revision>
  <dcterms:created xsi:type="dcterms:W3CDTF">2017-05-30T07:41:54Z</dcterms:created>
  <dcterms:modified xsi:type="dcterms:W3CDTF">2021-04-05T08:25:00Z</dcterms:modified>
</cp:coreProperties>
</file>